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 Ultra-Bold" charset="1" panose="00000900000000000000"/>
      <p:regular r:id="rId21"/>
    </p:embeddedFont>
    <p:embeddedFont>
      <p:font typeface="KG Primary Penmanship" charset="1" panose="02000506000000020003"/>
      <p:regular r:id="rId22"/>
    </p:embeddedFont>
    <p:embeddedFont>
      <p:font typeface="Bobby Jones" charset="1" panose="00000000000000000000"/>
      <p:regular r:id="rId23"/>
    </p:embeddedFont>
    <p:embeddedFont>
      <p:font typeface="Poppins" charset="1" panose="00000500000000000000"/>
      <p:regular r:id="rId24"/>
    </p:embeddedFont>
    <p:embeddedFont>
      <p:font typeface="Poppins Bold" charset="1" panose="00000800000000000000"/>
      <p:regular r:id="rId25"/>
    </p:embeddedFont>
    <p:embeddedFont>
      <p:font typeface="Glacial Indifference Bold" charset="1" panose="00000800000000000000"/>
      <p:regular r:id="rId26"/>
    </p:embeddedFont>
    <p:embeddedFont>
      <p:font typeface="Glacial Indifference" charset="1" panose="00000000000000000000"/>
      <p:regular r:id="rId27"/>
    </p:embeddedFont>
    <p:embeddedFont>
      <p:font typeface="League Spartan" charset="1" panose="00000800000000000000"/>
      <p:regular r:id="rId28"/>
    </p:embeddedFont>
    <p:embeddedFont>
      <p:font typeface="Poppins Heavy" charset="1" panose="00000A00000000000000"/>
      <p:regular r:id="rId29"/>
    </p:embeddedFont>
    <p:embeddedFont>
      <p:font typeface="Canva Sans Bold" charset="1" panose="020B08030305010401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png" Type="http://schemas.openxmlformats.org/officeDocument/2006/relationships/image"/><Relationship Id="rId14" Target="../media/image36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5.png" Type="http://schemas.openxmlformats.org/officeDocument/2006/relationships/image"/><Relationship Id="rId14" Target="../media/image16.png" Type="http://schemas.openxmlformats.org/officeDocument/2006/relationships/image"/><Relationship Id="rId15" Target="../media/image17.png" Type="http://schemas.openxmlformats.org/officeDocument/2006/relationships/image"/><Relationship Id="rId16" Target="../media/image18.png" Type="http://schemas.openxmlformats.org/officeDocument/2006/relationships/image"/><Relationship Id="rId17" Target="../media/image19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https://www.snopes.com/fact-check/einstein-on-bees/" TargetMode="External" Type="http://schemas.openxmlformats.org/officeDocument/2006/relationships/hyperlink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801600" y="3314700"/>
            <a:ext cx="7315200" cy="3657600"/>
          </a:xfrm>
          <a:custGeom>
            <a:avLst/>
            <a:gdLst/>
            <a:ahLst/>
            <a:cxnLst/>
            <a:rect r="r" b="b" t="t" l="l"/>
            <a:pathLst>
              <a:path h="3657600" w="73152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06600" y="264884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57400" y="2848873"/>
            <a:ext cx="14830434" cy="358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19"/>
              </a:lnSpc>
            </a:pPr>
            <a:r>
              <a:rPr lang="en-US" sz="12999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Smart </a:t>
            </a:r>
          </a:p>
          <a:p>
            <a:pPr algn="ctr">
              <a:lnSpc>
                <a:spcPts val="14099"/>
              </a:lnSpc>
            </a:pPr>
            <a:r>
              <a:rPr lang="en-US" sz="14999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Nyuki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708821" y="3585151"/>
            <a:ext cx="1851688" cy="1913890"/>
          </a:xfrm>
          <a:custGeom>
            <a:avLst/>
            <a:gdLst/>
            <a:ahLst/>
            <a:cxnLst/>
            <a:rect r="r" b="b" t="t" l="l"/>
            <a:pathLst>
              <a:path h="1913890" w="1851688">
                <a:moveTo>
                  <a:pt x="0" y="0"/>
                </a:moveTo>
                <a:lnTo>
                  <a:pt x="1851689" y="0"/>
                </a:lnTo>
                <a:lnTo>
                  <a:pt x="1851689" y="1913890"/>
                </a:lnTo>
                <a:lnTo>
                  <a:pt x="0" y="19138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16378" y="7984930"/>
            <a:ext cx="10512478" cy="81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4770">
                <a:solidFill>
                  <a:srgbClr val="1C1C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Empowering Beekeepers with Data-driven insights.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64000" y="8794360"/>
            <a:ext cx="6360000" cy="823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6"/>
              </a:lnSpc>
            </a:pPr>
            <a:r>
              <a:rPr lang="en-US" sz="4719">
                <a:solidFill>
                  <a:srgbClr val="1C1C1C"/>
                </a:solidFill>
                <a:latin typeface="Bobby Jones"/>
                <a:ea typeface="Bobby Jones"/>
                <a:cs typeface="Bobby Jones"/>
                <a:sym typeface="Bobby Jones"/>
              </a:rPr>
              <a:t>BEE SMART, FARM SMART!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518065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30994" y="121483"/>
            <a:ext cx="13832293" cy="1814434"/>
            <a:chOff x="0" y="0"/>
            <a:chExt cx="3098181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98181" cy="406400"/>
            </a:xfrm>
            <a:custGeom>
              <a:avLst/>
              <a:gdLst/>
              <a:ahLst/>
              <a:cxnLst/>
              <a:rect r="r" b="b" t="t" l="l"/>
              <a:pathLst>
                <a:path h="406400" w="3098181">
                  <a:moveTo>
                    <a:pt x="2894981" y="0"/>
                  </a:moveTo>
                  <a:cubicBezTo>
                    <a:pt x="3007206" y="0"/>
                    <a:pt x="3098181" y="90976"/>
                    <a:pt x="3098181" y="203200"/>
                  </a:cubicBezTo>
                  <a:cubicBezTo>
                    <a:pt x="3098181" y="315424"/>
                    <a:pt x="3007206" y="406400"/>
                    <a:pt x="28949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09818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914456"/>
            <a:ext cx="15240409" cy="6343844"/>
            <a:chOff x="0" y="0"/>
            <a:chExt cx="20320545" cy="84584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523805" y="3915769"/>
              <a:ext cx="569560" cy="601680"/>
            </a:xfrm>
            <a:custGeom>
              <a:avLst/>
              <a:gdLst/>
              <a:ahLst/>
              <a:cxnLst/>
              <a:rect r="r" b="b" t="t" l="l"/>
              <a:pathLst>
                <a:path h="601680" w="569560">
                  <a:moveTo>
                    <a:pt x="0" y="0"/>
                  </a:moveTo>
                  <a:lnTo>
                    <a:pt x="569560" y="0"/>
                  </a:lnTo>
                  <a:lnTo>
                    <a:pt x="569560" y="601680"/>
                  </a:lnTo>
                  <a:lnTo>
                    <a:pt x="0" y="601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819" t="0" r="-2819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306777" y="3255395"/>
              <a:ext cx="438829" cy="430635"/>
            </a:xfrm>
            <a:custGeom>
              <a:avLst/>
              <a:gdLst/>
              <a:ahLst/>
              <a:cxnLst/>
              <a:rect r="r" b="b" t="t" l="l"/>
              <a:pathLst>
                <a:path h="430635" w="438829">
                  <a:moveTo>
                    <a:pt x="0" y="0"/>
                  </a:moveTo>
                  <a:lnTo>
                    <a:pt x="438828" y="0"/>
                  </a:lnTo>
                  <a:lnTo>
                    <a:pt x="438828" y="430636"/>
                  </a:lnTo>
                  <a:lnTo>
                    <a:pt x="0" y="430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951" r="0" b="-951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929778" y="3255395"/>
              <a:ext cx="444431" cy="436134"/>
            </a:xfrm>
            <a:custGeom>
              <a:avLst/>
              <a:gdLst/>
              <a:ahLst/>
              <a:cxnLst/>
              <a:rect r="r" b="b" t="t" l="l"/>
              <a:pathLst>
                <a:path h="436134" w="444431">
                  <a:moveTo>
                    <a:pt x="0" y="0"/>
                  </a:moveTo>
                  <a:lnTo>
                    <a:pt x="444431" y="0"/>
                  </a:lnTo>
                  <a:lnTo>
                    <a:pt x="444431" y="436134"/>
                  </a:lnTo>
                  <a:lnTo>
                    <a:pt x="0" y="436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951" r="0" b="-95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40291" y="1645359"/>
              <a:ext cx="2395633" cy="2380230"/>
            </a:xfrm>
            <a:custGeom>
              <a:avLst/>
              <a:gdLst/>
              <a:ahLst/>
              <a:cxnLst/>
              <a:rect r="r" b="b" t="t" l="l"/>
              <a:pathLst>
                <a:path h="2380230" w="2395633">
                  <a:moveTo>
                    <a:pt x="0" y="0"/>
                  </a:moveTo>
                  <a:lnTo>
                    <a:pt x="2395633" y="0"/>
                  </a:lnTo>
                  <a:lnTo>
                    <a:pt x="2395633" y="2380231"/>
                  </a:lnTo>
                  <a:lnTo>
                    <a:pt x="0" y="2380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323" r="0" b="-323"/>
              </a:stretch>
            </a:blipFill>
          </p:spPr>
        </p:sp>
        <p:sp>
          <p:nvSpPr>
            <p:cNvPr name="AutoShape 14" id="14"/>
            <p:cNvSpPr/>
            <p:nvPr/>
          </p:nvSpPr>
          <p:spPr>
            <a:xfrm>
              <a:off x="4023237" y="2873421"/>
              <a:ext cx="2285576" cy="1431690"/>
            </a:xfrm>
            <a:prstGeom prst="line">
              <a:avLst/>
            </a:prstGeom>
            <a:ln cap="flat" w="33806">
              <a:solidFill>
                <a:srgbClr val="000000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456920" y="3669499"/>
              <a:ext cx="1329339" cy="1304519"/>
            </a:xfrm>
            <a:custGeom>
              <a:avLst/>
              <a:gdLst/>
              <a:ahLst/>
              <a:cxnLst/>
              <a:rect r="r" b="b" t="t" l="l"/>
              <a:pathLst>
                <a:path h="1304519" w="1329339">
                  <a:moveTo>
                    <a:pt x="0" y="0"/>
                  </a:moveTo>
                  <a:lnTo>
                    <a:pt x="1329338" y="0"/>
                  </a:lnTo>
                  <a:lnTo>
                    <a:pt x="1329338" y="1304520"/>
                  </a:lnTo>
                  <a:lnTo>
                    <a:pt x="0" y="1304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951" r="0" b="-951"/>
              </a:stretch>
            </a:blipFill>
          </p:spPr>
        </p:sp>
        <p:sp>
          <p:nvSpPr>
            <p:cNvPr name="AutoShape 16" id="16"/>
            <p:cNvSpPr/>
            <p:nvPr/>
          </p:nvSpPr>
          <p:spPr>
            <a:xfrm flipV="true">
              <a:off x="4035924" y="5100846"/>
              <a:ext cx="2420996" cy="1929173"/>
            </a:xfrm>
            <a:prstGeom prst="line">
              <a:avLst/>
            </a:prstGeom>
            <a:ln cap="flat" w="33806">
              <a:solidFill>
                <a:srgbClr val="000000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0495651" y="0"/>
              <a:ext cx="1941914" cy="1905658"/>
            </a:xfrm>
            <a:custGeom>
              <a:avLst/>
              <a:gdLst/>
              <a:ahLst/>
              <a:cxnLst/>
              <a:rect r="r" b="b" t="t" l="l"/>
              <a:pathLst>
                <a:path h="1905658" w="1941914">
                  <a:moveTo>
                    <a:pt x="0" y="0"/>
                  </a:moveTo>
                  <a:lnTo>
                    <a:pt x="1941914" y="0"/>
                  </a:lnTo>
                  <a:lnTo>
                    <a:pt x="1941914" y="1905658"/>
                  </a:lnTo>
                  <a:lnTo>
                    <a:pt x="0" y="1905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951" r="0" b="-951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942014" y="3119528"/>
              <a:ext cx="2416279" cy="2371166"/>
            </a:xfrm>
            <a:custGeom>
              <a:avLst/>
              <a:gdLst/>
              <a:ahLst/>
              <a:cxnLst/>
              <a:rect r="r" b="b" t="t" l="l"/>
              <a:pathLst>
                <a:path h="2371166" w="2416279">
                  <a:moveTo>
                    <a:pt x="0" y="0"/>
                  </a:moveTo>
                  <a:lnTo>
                    <a:pt x="2416279" y="0"/>
                  </a:lnTo>
                  <a:lnTo>
                    <a:pt x="2416279" y="2371166"/>
                  </a:lnTo>
                  <a:lnTo>
                    <a:pt x="0" y="2371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951" r="0" b="-951"/>
              </a:stretch>
            </a:blipFill>
          </p:spPr>
        </p:sp>
        <p:sp>
          <p:nvSpPr>
            <p:cNvPr name="AutoShape 19" id="19"/>
            <p:cNvSpPr/>
            <p:nvPr/>
          </p:nvSpPr>
          <p:spPr>
            <a:xfrm>
              <a:off x="12437565" y="952829"/>
              <a:ext cx="3504449" cy="3352282"/>
            </a:xfrm>
            <a:prstGeom prst="line">
              <a:avLst/>
            </a:prstGeom>
            <a:ln cap="flat" w="33806">
              <a:solidFill>
                <a:srgbClr val="000000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V="true">
              <a:off x="7786258" y="952829"/>
              <a:ext cx="2709392" cy="3368930"/>
            </a:xfrm>
            <a:prstGeom prst="line">
              <a:avLst/>
            </a:prstGeom>
            <a:ln cap="flat" w="33806">
              <a:solidFill>
                <a:srgbClr val="000000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3033779"/>
              <a:ext cx="1502492" cy="635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6"/>
                </a:lnSpc>
              </a:pPr>
              <a:r>
                <a:rPr lang="en-US" sz="2919">
                  <a:solidFill>
                    <a:srgbClr val="F89E1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Hive 1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1361" y="6792085"/>
              <a:ext cx="1673680" cy="635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6"/>
                </a:lnSpc>
              </a:pPr>
              <a:r>
                <a:rPr lang="en-US" sz="2919">
                  <a:solidFill>
                    <a:srgbClr val="F89E1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Hive 2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7437718" y="5053221"/>
              <a:ext cx="2423595" cy="635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6"/>
                </a:lnSpc>
              </a:pPr>
              <a:r>
                <a:rPr lang="en-US" sz="2919">
                  <a:solidFill>
                    <a:srgbClr val="F89E1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Gateway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0698521" y="2081509"/>
              <a:ext cx="1536174" cy="635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6"/>
                </a:lnSpc>
              </a:pPr>
              <a:r>
                <a:rPr lang="en-US" sz="2919">
                  <a:solidFill>
                    <a:srgbClr val="F89E1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Cloud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4273652" y="5723760"/>
              <a:ext cx="6046893" cy="635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6"/>
                </a:lnSpc>
              </a:pPr>
              <a:r>
                <a:rPr lang="en-US" sz="2919">
                  <a:solidFill>
                    <a:srgbClr val="F89E1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Farmer’s mobile device</a:t>
              </a:r>
            </a:p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2640694" y="7859964"/>
              <a:ext cx="566543" cy="598494"/>
            </a:xfrm>
            <a:custGeom>
              <a:avLst/>
              <a:gdLst/>
              <a:ahLst/>
              <a:cxnLst/>
              <a:rect r="r" b="b" t="t" l="l"/>
              <a:pathLst>
                <a:path h="598494" w="566543">
                  <a:moveTo>
                    <a:pt x="0" y="0"/>
                  </a:moveTo>
                  <a:lnTo>
                    <a:pt x="566544" y="0"/>
                  </a:lnTo>
                  <a:lnTo>
                    <a:pt x="566544" y="598494"/>
                  </a:lnTo>
                  <a:lnTo>
                    <a:pt x="0" y="598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819" t="0" r="-2819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424815" y="7203088"/>
              <a:ext cx="436505" cy="428355"/>
            </a:xfrm>
            <a:custGeom>
              <a:avLst/>
              <a:gdLst/>
              <a:ahLst/>
              <a:cxnLst/>
              <a:rect r="r" b="b" t="t" l="l"/>
              <a:pathLst>
                <a:path h="428355" w="436505">
                  <a:moveTo>
                    <a:pt x="0" y="0"/>
                  </a:moveTo>
                  <a:lnTo>
                    <a:pt x="436505" y="0"/>
                  </a:lnTo>
                  <a:lnTo>
                    <a:pt x="436505" y="428355"/>
                  </a:lnTo>
                  <a:lnTo>
                    <a:pt x="0" y="428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951" r="0" b="-951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3044517" y="7203088"/>
              <a:ext cx="442078" cy="433824"/>
            </a:xfrm>
            <a:custGeom>
              <a:avLst/>
              <a:gdLst/>
              <a:ahLst/>
              <a:cxnLst/>
              <a:rect r="r" b="b" t="t" l="l"/>
              <a:pathLst>
                <a:path h="433824" w="442078">
                  <a:moveTo>
                    <a:pt x="0" y="0"/>
                  </a:moveTo>
                  <a:lnTo>
                    <a:pt x="442077" y="0"/>
                  </a:lnTo>
                  <a:lnTo>
                    <a:pt x="442077" y="433824"/>
                  </a:lnTo>
                  <a:lnTo>
                    <a:pt x="0" y="433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951" r="0" b="-951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761859" y="5601579"/>
              <a:ext cx="2382946" cy="2367625"/>
            </a:xfrm>
            <a:custGeom>
              <a:avLst/>
              <a:gdLst/>
              <a:ahLst/>
              <a:cxnLst/>
              <a:rect r="r" b="b" t="t" l="l"/>
              <a:pathLst>
                <a:path h="2367625" w="2382946">
                  <a:moveTo>
                    <a:pt x="0" y="0"/>
                  </a:moveTo>
                  <a:lnTo>
                    <a:pt x="2382946" y="0"/>
                  </a:lnTo>
                  <a:lnTo>
                    <a:pt x="2382946" y="2367624"/>
                  </a:lnTo>
                  <a:lnTo>
                    <a:pt x="0" y="2367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323" r="0" b="-323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028700" y="376238"/>
            <a:ext cx="1332776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19"/>
              </a:lnSpc>
            </a:pPr>
            <a:r>
              <a:rPr lang="en-US" sz="75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How SmartNyuki Works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518065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92253" y="2172209"/>
            <a:ext cx="2817663" cy="2264354"/>
            <a:chOff x="0" y="0"/>
            <a:chExt cx="786476" cy="6320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476" cy="632034"/>
            </a:xfrm>
            <a:custGeom>
              <a:avLst/>
              <a:gdLst/>
              <a:ahLst/>
              <a:cxnLst/>
              <a:rect r="r" b="b" t="t" l="l"/>
              <a:pathLst>
                <a:path h="632034" w="786476">
                  <a:moveTo>
                    <a:pt x="140130" y="0"/>
                  </a:moveTo>
                  <a:lnTo>
                    <a:pt x="646346" y="0"/>
                  </a:lnTo>
                  <a:cubicBezTo>
                    <a:pt x="723738" y="0"/>
                    <a:pt x="786476" y="62738"/>
                    <a:pt x="786476" y="140130"/>
                  </a:cubicBezTo>
                  <a:lnTo>
                    <a:pt x="786476" y="491905"/>
                  </a:lnTo>
                  <a:cubicBezTo>
                    <a:pt x="786476" y="529069"/>
                    <a:pt x="771712" y="564712"/>
                    <a:pt x="745433" y="590991"/>
                  </a:cubicBezTo>
                  <a:cubicBezTo>
                    <a:pt x="719153" y="617271"/>
                    <a:pt x="683511" y="632034"/>
                    <a:pt x="646346" y="632034"/>
                  </a:cubicBezTo>
                  <a:lnTo>
                    <a:pt x="140130" y="632034"/>
                  </a:lnTo>
                  <a:cubicBezTo>
                    <a:pt x="62738" y="632034"/>
                    <a:pt x="0" y="569296"/>
                    <a:pt x="0" y="491905"/>
                  </a:cubicBezTo>
                  <a:lnTo>
                    <a:pt x="0" y="140130"/>
                  </a:lnTo>
                  <a:cubicBezTo>
                    <a:pt x="0" y="102965"/>
                    <a:pt x="14764" y="67322"/>
                    <a:pt x="41043" y="41043"/>
                  </a:cubicBezTo>
                  <a:cubicBezTo>
                    <a:pt x="67322" y="14764"/>
                    <a:pt x="102965" y="0"/>
                    <a:pt x="140130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786476" cy="660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49924" y="4436562"/>
            <a:ext cx="2527520" cy="2699293"/>
            <a:chOff x="0" y="0"/>
            <a:chExt cx="3370027" cy="35990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70027" cy="3599058"/>
            </a:xfrm>
            <a:custGeom>
              <a:avLst/>
              <a:gdLst/>
              <a:ahLst/>
              <a:cxnLst/>
              <a:rect r="r" b="b" t="t" l="l"/>
              <a:pathLst>
                <a:path h="3599058" w="3370027">
                  <a:moveTo>
                    <a:pt x="0" y="0"/>
                  </a:moveTo>
                  <a:lnTo>
                    <a:pt x="3370027" y="0"/>
                  </a:lnTo>
                  <a:lnTo>
                    <a:pt x="3370027" y="3599058"/>
                  </a:lnTo>
                  <a:lnTo>
                    <a:pt x="0" y="3599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88498" y="1589238"/>
              <a:ext cx="831269" cy="898227"/>
            </a:xfrm>
            <a:custGeom>
              <a:avLst/>
              <a:gdLst/>
              <a:ahLst/>
              <a:cxnLst/>
              <a:rect r="r" b="b" t="t" l="l"/>
              <a:pathLst>
                <a:path h="898227" w="831269">
                  <a:moveTo>
                    <a:pt x="0" y="0"/>
                  </a:moveTo>
                  <a:lnTo>
                    <a:pt x="831269" y="0"/>
                  </a:lnTo>
                  <a:lnTo>
                    <a:pt x="831269" y="898227"/>
                  </a:lnTo>
                  <a:lnTo>
                    <a:pt x="0" y="898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882803" y="7267505"/>
            <a:ext cx="3865652" cy="2741099"/>
          </a:xfrm>
          <a:custGeom>
            <a:avLst/>
            <a:gdLst/>
            <a:ahLst/>
            <a:cxnLst/>
            <a:rect r="r" b="b" t="t" l="l"/>
            <a:pathLst>
              <a:path h="2741099" w="3865652">
                <a:moveTo>
                  <a:pt x="0" y="0"/>
                </a:moveTo>
                <a:lnTo>
                  <a:pt x="3865652" y="0"/>
                </a:lnTo>
                <a:lnTo>
                  <a:pt x="3865652" y="2741098"/>
                </a:lnTo>
                <a:lnTo>
                  <a:pt x="0" y="27410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793117" y="184818"/>
            <a:ext cx="7366504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9"/>
              </a:lnSpc>
            </a:pPr>
            <a:r>
              <a:rPr lang="en-US" sz="7399">
                <a:solidFill>
                  <a:srgbClr val="1C1C1C"/>
                </a:solidFill>
                <a:latin typeface="Poppins Heavy"/>
                <a:ea typeface="Poppins Heavy"/>
                <a:cs typeface="Poppins Heavy"/>
                <a:sym typeface="Poppins Heavy"/>
              </a:rPr>
              <a:t>Target Market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2253" y="2293623"/>
            <a:ext cx="2817663" cy="940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2"/>
              </a:lnSpc>
            </a:pPr>
            <a:r>
              <a:rPr lang="en-US" sz="5910">
                <a:solidFill>
                  <a:srgbClr val="FCFCF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2 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2253" y="3186270"/>
            <a:ext cx="2817663" cy="883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</a:pPr>
            <a:r>
              <a:rPr lang="en-US" sz="2532">
                <a:solidFill>
                  <a:srgbClr val="FC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estimated hives in Kenya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27129" y="2038859"/>
            <a:ext cx="12420738" cy="491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3289" indent="-501645" lvl="1">
              <a:lnSpc>
                <a:spcPts val="6505"/>
              </a:lnSpc>
              <a:buFont typeface="Arial"/>
              <a:buChar char="•"/>
            </a:pPr>
            <a:r>
              <a:rPr lang="en-US" sz="4647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Increasing number of Kenyan farmers and hobbysts estimated to be </a:t>
            </a:r>
            <a:r>
              <a:rPr lang="en-US" sz="4647">
                <a:solidFill>
                  <a:srgbClr val="1C1C1C"/>
                </a:solidFill>
                <a:latin typeface="Poppins Bold"/>
                <a:ea typeface="Poppins Bold"/>
                <a:cs typeface="Poppins Bold"/>
                <a:sym typeface="Poppins Bold"/>
              </a:rPr>
              <a:t>90,340</a:t>
            </a:r>
            <a:r>
              <a:rPr lang="en-US" sz="4647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 marL="1003289" indent="-501645" lvl="1">
              <a:lnSpc>
                <a:spcPts val="6505"/>
              </a:lnSpc>
              <a:buFont typeface="Arial"/>
              <a:buChar char="•"/>
            </a:pPr>
            <a:r>
              <a:rPr lang="en-US" sz="4647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Businesses that sell hives to farmers - Yatta Beekeepers</a:t>
            </a:r>
          </a:p>
          <a:p>
            <a:pPr algn="l" marL="1003289" indent="-501645" lvl="1">
              <a:lnSpc>
                <a:spcPts val="6505"/>
              </a:lnSpc>
              <a:buFont typeface="Arial"/>
              <a:buChar char="•"/>
            </a:pPr>
            <a:r>
              <a:rPr lang="en-US" sz="4647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Conservation organizations dealing with apiculture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960034" y="7744250"/>
            <a:ext cx="2817663" cy="2264354"/>
            <a:chOff x="0" y="0"/>
            <a:chExt cx="786476" cy="6320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86476" cy="632034"/>
            </a:xfrm>
            <a:custGeom>
              <a:avLst/>
              <a:gdLst/>
              <a:ahLst/>
              <a:cxnLst/>
              <a:rect r="r" b="b" t="t" l="l"/>
              <a:pathLst>
                <a:path h="632034" w="786476">
                  <a:moveTo>
                    <a:pt x="140130" y="0"/>
                  </a:moveTo>
                  <a:lnTo>
                    <a:pt x="646346" y="0"/>
                  </a:lnTo>
                  <a:cubicBezTo>
                    <a:pt x="723738" y="0"/>
                    <a:pt x="786476" y="62738"/>
                    <a:pt x="786476" y="140130"/>
                  </a:cubicBezTo>
                  <a:lnTo>
                    <a:pt x="786476" y="491905"/>
                  </a:lnTo>
                  <a:cubicBezTo>
                    <a:pt x="786476" y="529069"/>
                    <a:pt x="771712" y="564712"/>
                    <a:pt x="745433" y="590991"/>
                  </a:cubicBezTo>
                  <a:cubicBezTo>
                    <a:pt x="719153" y="617271"/>
                    <a:pt x="683511" y="632034"/>
                    <a:pt x="646346" y="632034"/>
                  </a:cubicBezTo>
                  <a:lnTo>
                    <a:pt x="140130" y="632034"/>
                  </a:lnTo>
                  <a:cubicBezTo>
                    <a:pt x="62738" y="632034"/>
                    <a:pt x="0" y="569296"/>
                    <a:pt x="0" y="491905"/>
                  </a:cubicBezTo>
                  <a:lnTo>
                    <a:pt x="0" y="140130"/>
                  </a:lnTo>
                  <a:cubicBezTo>
                    <a:pt x="0" y="102965"/>
                    <a:pt x="14764" y="67322"/>
                    <a:pt x="41043" y="41043"/>
                  </a:cubicBezTo>
                  <a:cubicBezTo>
                    <a:pt x="67322" y="14764"/>
                    <a:pt x="102965" y="0"/>
                    <a:pt x="140130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786476" cy="660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960034" y="7865664"/>
            <a:ext cx="2817663" cy="940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2"/>
              </a:lnSpc>
            </a:pPr>
            <a:r>
              <a:rPr lang="en-US" sz="5910">
                <a:solidFill>
                  <a:srgbClr val="FCFCF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4.2%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60034" y="8758311"/>
            <a:ext cx="2817663" cy="883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</a:pPr>
            <a:r>
              <a:rPr lang="en-US" sz="2532">
                <a:solidFill>
                  <a:srgbClr val="FC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annual growth rate of the sector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518065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8468" y="471488"/>
            <a:ext cx="587322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65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Monetization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912636" y="3710868"/>
            <a:ext cx="3066896" cy="3904613"/>
          </a:xfrm>
          <a:custGeom>
            <a:avLst/>
            <a:gdLst/>
            <a:ahLst/>
            <a:cxnLst/>
            <a:rect r="r" b="b" t="t" l="l"/>
            <a:pathLst>
              <a:path h="3904613" w="3066896">
                <a:moveTo>
                  <a:pt x="0" y="0"/>
                </a:moveTo>
                <a:lnTo>
                  <a:pt x="3066896" y="0"/>
                </a:lnTo>
                <a:lnTo>
                  <a:pt x="3066896" y="3904612"/>
                </a:lnTo>
                <a:lnTo>
                  <a:pt x="0" y="3904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8468" y="2614487"/>
            <a:ext cx="12167726" cy="788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10"/>
              </a:lnSpc>
            </a:pPr>
            <a:r>
              <a:rPr lang="en-US" sz="4578">
                <a:solidFill>
                  <a:srgbClr val="1C1C1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Standard Plan and Premium plan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8468" y="1857494"/>
            <a:ext cx="6972309" cy="728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1"/>
              </a:lnSpc>
            </a:pPr>
            <a:r>
              <a:rPr lang="en-US" sz="4468">
                <a:solidFill>
                  <a:srgbClr val="FFC619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Subscription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8468" y="3736435"/>
            <a:ext cx="6972309" cy="728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1"/>
              </a:lnSpc>
            </a:pPr>
            <a:r>
              <a:rPr lang="en-US" sz="4468">
                <a:solidFill>
                  <a:srgbClr val="FFC619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Equipment Sales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8468" y="4493601"/>
            <a:ext cx="13737709" cy="788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10"/>
              </a:lnSpc>
            </a:pPr>
            <a:r>
              <a:rPr lang="en-US" sz="4578">
                <a:solidFill>
                  <a:srgbClr val="1C1C1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Sensors, communication devices, integration tools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8468" y="5615549"/>
            <a:ext cx="7699152" cy="728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1"/>
              </a:lnSpc>
            </a:pPr>
            <a:r>
              <a:rPr lang="en-US" sz="4468">
                <a:solidFill>
                  <a:srgbClr val="FFC619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 Analytics 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8468" y="6368715"/>
            <a:ext cx="13737709" cy="788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10"/>
              </a:lnSpc>
            </a:pPr>
            <a:r>
              <a:rPr lang="en-US" sz="4578">
                <a:solidFill>
                  <a:srgbClr val="1C1C1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Customer reports, Predictive modelling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3632" y="7567855"/>
            <a:ext cx="7699152" cy="728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1"/>
              </a:lnSpc>
            </a:pPr>
            <a:r>
              <a:rPr lang="en-US" sz="4468">
                <a:solidFill>
                  <a:srgbClr val="FFC619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Consulting and Training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3464" y="8305834"/>
            <a:ext cx="15936588" cy="159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10"/>
              </a:lnSpc>
            </a:pPr>
            <a:r>
              <a:rPr lang="en-US" sz="4578">
                <a:solidFill>
                  <a:srgbClr val="1C1C1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On-site workshops, Consultative training, Educational resources</a:t>
            </a:r>
          </a:p>
        </p:txBody>
      </p:sp>
    </p:spTree>
  </p:cSld>
  <p:clrMapOvr>
    <a:masterClrMapping/>
  </p:clrMapOvr>
  <p:transition spd="slow">
    <p:push dir="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1248" y="842198"/>
            <a:ext cx="3061970" cy="373004"/>
          </a:xfrm>
          <a:custGeom>
            <a:avLst/>
            <a:gdLst/>
            <a:ahLst/>
            <a:cxnLst/>
            <a:rect r="r" b="b" t="t" l="l"/>
            <a:pathLst>
              <a:path h="373004" w="3061970">
                <a:moveTo>
                  <a:pt x="0" y="0"/>
                </a:moveTo>
                <a:lnTo>
                  <a:pt x="3061970" y="0"/>
                </a:lnTo>
                <a:lnTo>
                  <a:pt x="3061970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549336" y="-356268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6"/>
                </a:moveTo>
                <a:lnTo>
                  <a:pt x="0" y="2769936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64965" y="629414"/>
            <a:ext cx="10301916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1C1C1C"/>
                </a:solidFill>
                <a:latin typeface="Poppins Heavy"/>
                <a:ea typeface="Poppins Heavy"/>
                <a:cs typeface="Poppins Heavy"/>
                <a:sym typeface="Poppins Heavy"/>
              </a:rPr>
              <a:t>Capital Utilization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68197" y="1435213"/>
            <a:ext cx="12244811" cy="9174876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518065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303058"/>
            <a:ext cx="16538837" cy="2212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22"/>
              </a:lnSpc>
            </a:pPr>
            <a:r>
              <a:rPr lang="en-US" sz="4200" spc="-4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Non- Governmental Organizations &amp; For-Profit Organizations</a:t>
            </a:r>
          </a:p>
          <a:p>
            <a:pPr algn="just">
              <a:lnSpc>
                <a:spcPts val="592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85489" y="341703"/>
            <a:ext cx="2452353" cy="1908377"/>
          </a:xfrm>
          <a:custGeom>
            <a:avLst/>
            <a:gdLst/>
            <a:ahLst/>
            <a:cxnLst/>
            <a:rect r="r" b="b" t="t" l="l"/>
            <a:pathLst>
              <a:path h="1908377" w="2452353">
                <a:moveTo>
                  <a:pt x="0" y="0"/>
                </a:moveTo>
                <a:lnTo>
                  <a:pt x="2452353" y="0"/>
                </a:lnTo>
                <a:lnTo>
                  <a:pt x="2452353" y="1908377"/>
                </a:lnTo>
                <a:lnTo>
                  <a:pt x="0" y="19083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95581" y="442912"/>
            <a:ext cx="884991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Potential Investors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763173"/>
            <a:ext cx="16514217" cy="154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03"/>
              </a:lnSpc>
            </a:pPr>
            <a:r>
              <a:rPr lang="en-US" sz="4399" spc="-15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Financial Institutions &amp; Impact investors in sustainable agriculture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4282" y="8036600"/>
            <a:ext cx="16500299" cy="72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22"/>
              </a:lnSpc>
            </a:pPr>
            <a:r>
              <a:rPr lang="en-US" sz="4200" spc="-15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Conservation Organizations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21150" y="3474700"/>
            <a:ext cx="328678" cy="328678"/>
          </a:xfrm>
          <a:custGeom>
            <a:avLst/>
            <a:gdLst/>
            <a:ahLst/>
            <a:cxnLst/>
            <a:rect r="r" b="b" t="t" l="l"/>
            <a:pathLst>
              <a:path h="328678" w="328678">
                <a:moveTo>
                  <a:pt x="0" y="0"/>
                </a:moveTo>
                <a:lnTo>
                  <a:pt x="328678" y="0"/>
                </a:lnTo>
                <a:lnTo>
                  <a:pt x="328678" y="328677"/>
                </a:lnTo>
                <a:lnTo>
                  <a:pt x="0" y="328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1150" y="5879827"/>
            <a:ext cx="328678" cy="328678"/>
          </a:xfrm>
          <a:custGeom>
            <a:avLst/>
            <a:gdLst/>
            <a:ahLst/>
            <a:cxnLst/>
            <a:rect r="r" b="b" t="t" l="l"/>
            <a:pathLst>
              <a:path h="328678" w="328678">
                <a:moveTo>
                  <a:pt x="0" y="0"/>
                </a:moveTo>
                <a:lnTo>
                  <a:pt x="328678" y="0"/>
                </a:lnTo>
                <a:lnTo>
                  <a:pt x="328678" y="328678"/>
                </a:lnTo>
                <a:lnTo>
                  <a:pt x="0" y="328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1150" y="8282979"/>
            <a:ext cx="328678" cy="328678"/>
          </a:xfrm>
          <a:custGeom>
            <a:avLst/>
            <a:gdLst/>
            <a:ahLst/>
            <a:cxnLst/>
            <a:rect r="r" b="b" t="t" l="l"/>
            <a:pathLst>
              <a:path h="328678" w="328678">
                <a:moveTo>
                  <a:pt x="0" y="0"/>
                </a:moveTo>
                <a:lnTo>
                  <a:pt x="328678" y="0"/>
                </a:lnTo>
                <a:lnTo>
                  <a:pt x="328678" y="328678"/>
                </a:lnTo>
                <a:lnTo>
                  <a:pt x="0" y="328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849225" y="3314700"/>
            <a:ext cx="7315200" cy="3657600"/>
          </a:xfrm>
          <a:custGeom>
            <a:avLst/>
            <a:gdLst/>
            <a:ahLst/>
            <a:cxnLst/>
            <a:rect r="r" b="b" t="t" l="l"/>
            <a:pathLst>
              <a:path h="3657600" w="73152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77723" y="2527538"/>
            <a:ext cx="10732554" cy="233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9"/>
              </a:lnSpc>
            </a:pPr>
            <a:r>
              <a:rPr lang="en-US" sz="12999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0" y="5887038"/>
            <a:ext cx="4399962" cy="4399962"/>
          </a:xfrm>
          <a:custGeom>
            <a:avLst/>
            <a:gdLst/>
            <a:ahLst/>
            <a:cxnLst/>
            <a:rect r="r" b="b" t="t" l="l"/>
            <a:pathLst>
              <a:path h="4399962" w="4399962">
                <a:moveTo>
                  <a:pt x="4399962" y="0"/>
                </a:moveTo>
                <a:lnTo>
                  <a:pt x="0" y="0"/>
                </a:lnTo>
                <a:lnTo>
                  <a:pt x="0" y="4399962"/>
                </a:lnTo>
                <a:lnTo>
                  <a:pt x="4399962" y="4399962"/>
                </a:lnTo>
                <a:lnTo>
                  <a:pt x="43999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97506" y="5014152"/>
            <a:ext cx="4238684" cy="516349"/>
          </a:xfrm>
          <a:custGeom>
            <a:avLst/>
            <a:gdLst/>
            <a:ahLst/>
            <a:cxnLst/>
            <a:rect r="r" b="b" t="t" l="l"/>
            <a:pathLst>
              <a:path h="516349" w="4238684">
                <a:moveTo>
                  <a:pt x="0" y="0"/>
                </a:moveTo>
                <a:lnTo>
                  <a:pt x="4238684" y="0"/>
                </a:lnTo>
                <a:lnTo>
                  <a:pt x="4238684" y="516348"/>
                </a:lnTo>
                <a:lnTo>
                  <a:pt x="0" y="5163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77723" y="4750039"/>
            <a:ext cx="5172158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For Listening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17561" y="328036"/>
            <a:ext cx="3061970" cy="373004"/>
          </a:xfrm>
          <a:custGeom>
            <a:avLst/>
            <a:gdLst/>
            <a:ahLst/>
            <a:cxnLst/>
            <a:rect r="r" b="b" t="t" l="l"/>
            <a:pathLst>
              <a:path h="373004" w="3061970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623361" y="1413957"/>
            <a:ext cx="1987159" cy="2893228"/>
            <a:chOff x="0" y="0"/>
            <a:chExt cx="4361377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61377" cy="6350000"/>
            </a:xfrm>
            <a:custGeom>
              <a:avLst/>
              <a:gdLst/>
              <a:ahLst/>
              <a:cxnLst/>
              <a:rect r="r" b="b" t="t" l="l"/>
              <a:pathLst>
                <a:path h="6350000" w="4361377">
                  <a:moveTo>
                    <a:pt x="2180688" y="6350000"/>
                  </a:moveTo>
                  <a:cubicBezTo>
                    <a:pt x="976948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976948" y="0"/>
                    <a:pt x="2180688" y="0"/>
                  </a:cubicBezTo>
                  <a:cubicBezTo>
                    <a:pt x="3384428" y="0"/>
                    <a:pt x="4361377" y="711200"/>
                    <a:pt x="4361377" y="1587500"/>
                  </a:cubicBezTo>
                  <a:lnTo>
                    <a:pt x="4361377" y="4762500"/>
                  </a:lnTo>
                  <a:cubicBezTo>
                    <a:pt x="4361377" y="5638800"/>
                    <a:pt x="3384428" y="6350000"/>
                    <a:pt x="2180688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10762" t="-363" r="0" b="-25281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3233742" y="5876075"/>
            <a:ext cx="1956637" cy="2848790"/>
            <a:chOff x="0" y="0"/>
            <a:chExt cx="4361377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61377" cy="6350000"/>
            </a:xfrm>
            <a:custGeom>
              <a:avLst/>
              <a:gdLst/>
              <a:ahLst/>
              <a:cxnLst/>
              <a:rect r="r" b="b" t="t" l="l"/>
              <a:pathLst>
                <a:path h="6350000" w="4361377">
                  <a:moveTo>
                    <a:pt x="2180688" y="6350000"/>
                  </a:moveTo>
                  <a:cubicBezTo>
                    <a:pt x="976948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976948" y="0"/>
                    <a:pt x="2180688" y="0"/>
                  </a:cubicBezTo>
                  <a:cubicBezTo>
                    <a:pt x="3384428" y="0"/>
                    <a:pt x="4361377" y="711200"/>
                    <a:pt x="4361377" y="1587500"/>
                  </a:cubicBezTo>
                  <a:lnTo>
                    <a:pt x="4361377" y="4762500"/>
                  </a:lnTo>
                  <a:cubicBezTo>
                    <a:pt x="4361377" y="5638800"/>
                    <a:pt x="3384428" y="6350000"/>
                    <a:pt x="2180688" y="6350000"/>
                  </a:cubicBezTo>
                  <a:close/>
                </a:path>
              </a:pathLst>
            </a:custGeom>
            <a:blipFill>
              <a:blip r:embed="rId11"/>
              <a:stretch>
                <a:fillRect l="-6720" t="0" r="-6720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413271" y="5876075"/>
            <a:ext cx="1956637" cy="2848790"/>
            <a:chOff x="0" y="0"/>
            <a:chExt cx="4361377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61377" cy="6350000"/>
            </a:xfrm>
            <a:custGeom>
              <a:avLst/>
              <a:gdLst/>
              <a:ahLst/>
              <a:cxnLst/>
              <a:rect r="r" b="b" t="t" l="l"/>
              <a:pathLst>
                <a:path h="6350000" w="4361377">
                  <a:moveTo>
                    <a:pt x="2180688" y="6350000"/>
                  </a:moveTo>
                  <a:cubicBezTo>
                    <a:pt x="976948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976948" y="0"/>
                    <a:pt x="2180688" y="0"/>
                  </a:cubicBezTo>
                  <a:cubicBezTo>
                    <a:pt x="3384428" y="0"/>
                    <a:pt x="4361377" y="711200"/>
                    <a:pt x="4361377" y="1587500"/>
                  </a:cubicBezTo>
                  <a:lnTo>
                    <a:pt x="4361377" y="4762500"/>
                  </a:lnTo>
                  <a:cubicBezTo>
                    <a:pt x="4361377" y="5638800"/>
                    <a:pt x="3384428" y="6350000"/>
                    <a:pt x="2180688" y="6350000"/>
                  </a:cubicBezTo>
                  <a:close/>
                </a:path>
              </a:pathLst>
            </a:custGeom>
            <a:blipFill>
              <a:blip r:embed="rId12"/>
              <a:stretch>
                <a:fillRect l="-22798" t="0" r="-22798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727237" y="5876075"/>
            <a:ext cx="1956637" cy="2848790"/>
            <a:chOff x="0" y="0"/>
            <a:chExt cx="4361377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61377" cy="6350000"/>
            </a:xfrm>
            <a:custGeom>
              <a:avLst/>
              <a:gdLst/>
              <a:ahLst/>
              <a:cxnLst/>
              <a:rect r="r" b="b" t="t" l="l"/>
              <a:pathLst>
                <a:path h="6350000" w="4361377">
                  <a:moveTo>
                    <a:pt x="2180688" y="6350000"/>
                  </a:moveTo>
                  <a:cubicBezTo>
                    <a:pt x="976948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976948" y="0"/>
                    <a:pt x="2180688" y="0"/>
                  </a:cubicBezTo>
                  <a:cubicBezTo>
                    <a:pt x="3384428" y="0"/>
                    <a:pt x="4361377" y="711200"/>
                    <a:pt x="4361377" y="1587500"/>
                  </a:cubicBezTo>
                  <a:lnTo>
                    <a:pt x="4361377" y="4762500"/>
                  </a:lnTo>
                  <a:cubicBezTo>
                    <a:pt x="4361377" y="5638800"/>
                    <a:pt x="3384428" y="6350000"/>
                    <a:pt x="2180688" y="6350000"/>
                  </a:cubicBezTo>
                  <a:close/>
                </a:path>
              </a:pathLst>
            </a:custGeom>
            <a:blipFill>
              <a:blip r:embed="rId13"/>
              <a:stretch>
                <a:fillRect l="-14316" t="-18616" r="-22676" b="-16314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9816556" y="1413957"/>
            <a:ext cx="1987061" cy="2893228"/>
            <a:chOff x="0" y="0"/>
            <a:chExt cx="4361162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361162" cy="6350000"/>
            </a:xfrm>
            <a:custGeom>
              <a:avLst/>
              <a:gdLst/>
              <a:ahLst/>
              <a:cxnLst/>
              <a:rect r="r" b="b" t="t" l="l"/>
              <a:pathLst>
                <a:path h="6350000" w="4361162">
                  <a:moveTo>
                    <a:pt x="2180581" y="6350000"/>
                  </a:moveTo>
                  <a:cubicBezTo>
                    <a:pt x="976900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976900" y="0"/>
                    <a:pt x="2180581" y="0"/>
                  </a:cubicBezTo>
                  <a:cubicBezTo>
                    <a:pt x="3384261" y="0"/>
                    <a:pt x="4361162" y="711200"/>
                    <a:pt x="4361162" y="1587500"/>
                  </a:cubicBezTo>
                  <a:lnTo>
                    <a:pt x="4361162" y="4762500"/>
                  </a:lnTo>
                  <a:cubicBezTo>
                    <a:pt x="4361162" y="5638800"/>
                    <a:pt x="3384261" y="6350000"/>
                    <a:pt x="2180581" y="6350000"/>
                  </a:cubicBezTo>
                  <a:close/>
                </a:path>
              </a:pathLst>
            </a:custGeom>
            <a:blipFill>
              <a:blip r:embed="rId14"/>
              <a:stretch>
                <a:fillRect l="-32335" t="-34689" r="-52347" b="-34332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3147587" y="5876075"/>
            <a:ext cx="1956637" cy="2848790"/>
            <a:chOff x="0" y="0"/>
            <a:chExt cx="4361377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361377" cy="6350000"/>
            </a:xfrm>
            <a:custGeom>
              <a:avLst/>
              <a:gdLst/>
              <a:ahLst/>
              <a:cxnLst/>
              <a:rect r="r" b="b" t="t" l="l"/>
              <a:pathLst>
                <a:path h="6350000" w="4361377">
                  <a:moveTo>
                    <a:pt x="2180688" y="6350000"/>
                  </a:moveTo>
                  <a:cubicBezTo>
                    <a:pt x="976948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976948" y="0"/>
                    <a:pt x="2180688" y="0"/>
                  </a:cubicBezTo>
                  <a:cubicBezTo>
                    <a:pt x="3384428" y="0"/>
                    <a:pt x="4361377" y="711200"/>
                    <a:pt x="4361377" y="1587500"/>
                  </a:cubicBezTo>
                  <a:lnTo>
                    <a:pt x="4361377" y="4762500"/>
                  </a:lnTo>
                  <a:cubicBezTo>
                    <a:pt x="4361377" y="5638800"/>
                    <a:pt x="3384428" y="6350000"/>
                    <a:pt x="2180688" y="6350000"/>
                  </a:cubicBezTo>
                  <a:close/>
                </a:path>
              </a:pathLst>
            </a:custGeom>
            <a:blipFill>
              <a:blip r:embed="rId15"/>
              <a:stretch>
                <a:fillRect l="-22798" t="0" r="-22798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3416309" y="1415300"/>
            <a:ext cx="1987159" cy="2893228"/>
            <a:chOff x="0" y="0"/>
            <a:chExt cx="4361377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361377" cy="6350000"/>
            </a:xfrm>
            <a:custGeom>
              <a:avLst/>
              <a:gdLst/>
              <a:ahLst/>
              <a:cxnLst/>
              <a:rect r="r" b="b" t="t" l="l"/>
              <a:pathLst>
                <a:path h="6350000" w="4361377">
                  <a:moveTo>
                    <a:pt x="2180688" y="6350000"/>
                  </a:moveTo>
                  <a:cubicBezTo>
                    <a:pt x="976948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976948" y="0"/>
                    <a:pt x="2180688" y="0"/>
                  </a:cubicBezTo>
                  <a:cubicBezTo>
                    <a:pt x="3384428" y="0"/>
                    <a:pt x="4361377" y="711200"/>
                    <a:pt x="4361377" y="1587500"/>
                  </a:cubicBezTo>
                  <a:lnTo>
                    <a:pt x="4361377" y="4762500"/>
                  </a:lnTo>
                  <a:cubicBezTo>
                    <a:pt x="4361377" y="5638800"/>
                    <a:pt x="3384428" y="6350000"/>
                    <a:pt x="2180688" y="6350000"/>
                  </a:cubicBezTo>
                  <a:close/>
                </a:path>
              </a:pathLst>
            </a:custGeom>
            <a:blipFill>
              <a:blip r:embed="rId16"/>
              <a:stretch>
                <a:fillRect l="-3637" t="0" r="-6255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3334311" y="1481957"/>
            <a:ext cx="1987159" cy="2893228"/>
            <a:chOff x="0" y="0"/>
            <a:chExt cx="4361377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361377" cy="6350000"/>
            </a:xfrm>
            <a:custGeom>
              <a:avLst/>
              <a:gdLst/>
              <a:ahLst/>
              <a:cxnLst/>
              <a:rect r="r" b="b" t="t" l="l"/>
              <a:pathLst>
                <a:path h="6350000" w="4361377">
                  <a:moveTo>
                    <a:pt x="2180688" y="6350000"/>
                  </a:moveTo>
                  <a:cubicBezTo>
                    <a:pt x="976948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976948" y="0"/>
                    <a:pt x="2180688" y="0"/>
                  </a:cubicBezTo>
                  <a:cubicBezTo>
                    <a:pt x="3384428" y="0"/>
                    <a:pt x="4361377" y="711200"/>
                    <a:pt x="4361377" y="1587500"/>
                  </a:cubicBezTo>
                  <a:lnTo>
                    <a:pt x="4361377" y="4762500"/>
                  </a:lnTo>
                  <a:cubicBezTo>
                    <a:pt x="4361377" y="5638800"/>
                    <a:pt x="3384428" y="6350000"/>
                    <a:pt x="2180688" y="6350000"/>
                  </a:cubicBezTo>
                  <a:close/>
                </a:path>
              </a:pathLst>
            </a:custGeom>
            <a:blipFill>
              <a:blip r:embed="rId17"/>
              <a:stretch>
                <a:fillRect l="-22798" t="0" r="-22798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5321470" y="115253"/>
            <a:ext cx="8094839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Meet the Team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758629" y="4700958"/>
            <a:ext cx="1984830" cy="70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6"/>
              </a:lnSpc>
            </a:pPr>
            <a:r>
              <a:rPr lang="en-US" sz="2200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Brian Rop</a:t>
            </a:r>
          </a:p>
          <a:p>
            <a:pPr algn="ctr">
              <a:lnSpc>
                <a:spcPts val="2705"/>
              </a:lnSpc>
            </a:pPr>
            <a:r>
              <a:rPr lang="en-US" sz="2199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IoT Engineer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63078" y="9086815"/>
            <a:ext cx="2511031" cy="66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3"/>
              </a:lnSpc>
            </a:pPr>
            <a:r>
              <a:rPr lang="en-US" sz="2199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Gerald Njamura</a:t>
            </a:r>
          </a:p>
          <a:p>
            <a:pPr algn="ctr">
              <a:lnSpc>
                <a:spcPts val="2573"/>
              </a:lnSpc>
            </a:pPr>
            <a:r>
              <a:rPr lang="en-US" sz="2199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UI/UX Developer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200472" y="9086815"/>
            <a:ext cx="2382236" cy="66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3"/>
              </a:lnSpc>
            </a:pPr>
            <a:r>
              <a:rPr lang="en-US" sz="2199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James Karanja</a:t>
            </a:r>
          </a:p>
          <a:p>
            <a:pPr algn="ctr">
              <a:lnSpc>
                <a:spcPts val="2573"/>
              </a:lnSpc>
            </a:pPr>
            <a:r>
              <a:rPr lang="en-US" sz="2199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IoT Engineer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932173" y="9086815"/>
            <a:ext cx="2955429" cy="66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3"/>
              </a:lnSpc>
            </a:pPr>
            <a:r>
              <a:rPr lang="en-US" sz="2199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Shem Thuo</a:t>
            </a:r>
          </a:p>
          <a:p>
            <a:pPr algn="ctr">
              <a:lnSpc>
                <a:spcPts val="2573"/>
              </a:lnSpc>
            </a:pPr>
            <a:r>
              <a:rPr lang="en-US" sz="2199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Front-end Developer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77208" y="4651428"/>
            <a:ext cx="3671338" cy="70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5"/>
              </a:lnSpc>
            </a:pPr>
            <a:r>
              <a:rPr lang="en-US" sz="2199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Methusella Nyongesa</a:t>
            </a:r>
          </a:p>
          <a:p>
            <a:pPr algn="ctr">
              <a:lnSpc>
                <a:spcPts val="2705"/>
              </a:lnSpc>
            </a:pPr>
            <a:r>
              <a:rPr lang="en-US" sz="2199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Back-end Developer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66760" y="4671621"/>
            <a:ext cx="3118678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1C1C1C"/>
                </a:solidFill>
                <a:latin typeface="Poppins Bold"/>
                <a:ea typeface="Poppins Bold"/>
                <a:cs typeface="Poppins Bold"/>
                <a:sym typeface="Poppins Bold"/>
              </a:rPr>
              <a:t>Charles Mwangi</a:t>
            </a:r>
          </a:p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Front-end Developer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496784" y="9086815"/>
            <a:ext cx="2858629" cy="66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3"/>
              </a:lnSpc>
            </a:pPr>
            <a:r>
              <a:rPr lang="en-US" sz="2199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Maina Chrispin</a:t>
            </a:r>
          </a:p>
          <a:p>
            <a:pPr algn="ctr">
              <a:lnSpc>
                <a:spcPts val="2573"/>
              </a:lnSpc>
            </a:pPr>
            <a:r>
              <a:rPr lang="en-US" sz="2199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Back-end Developer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805304" y="4771175"/>
            <a:ext cx="304517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1C1C1C"/>
                </a:solidFill>
                <a:latin typeface="Poppins Bold"/>
                <a:ea typeface="Poppins Bold"/>
                <a:cs typeface="Poppins Bold"/>
                <a:sym typeface="Poppins Bold"/>
              </a:rPr>
              <a:t>Dr. Lawrence Nderu</a:t>
            </a:r>
          </a:p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Project Investigator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518065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8468" y="328036"/>
            <a:ext cx="3061970" cy="373004"/>
          </a:xfrm>
          <a:custGeom>
            <a:avLst/>
            <a:gdLst/>
            <a:ahLst/>
            <a:cxnLst/>
            <a:rect r="r" b="b" t="t" l="l"/>
            <a:pathLst>
              <a:path h="373004" w="3061970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075469" y="1228075"/>
            <a:ext cx="6410267" cy="6410242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16666" t="0" r="-16666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4386397" y="5389953"/>
            <a:ext cx="2872903" cy="2872903"/>
          </a:xfrm>
          <a:custGeom>
            <a:avLst/>
            <a:gdLst/>
            <a:ahLst/>
            <a:cxnLst/>
            <a:rect r="r" b="b" t="t" l="l"/>
            <a:pathLst>
              <a:path h="2872903" w="2872903">
                <a:moveTo>
                  <a:pt x="0" y="0"/>
                </a:moveTo>
                <a:lnTo>
                  <a:pt x="2872903" y="0"/>
                </a:lnTo>
                <a:lnTo>
                  <a:pt x="2872903" y="2872903"/>
                </a:lnTo>
                <a:lnTo>
                  <a:pt x="0" y="2872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70203" y="6082950"/>
            <a:ext cx="2287903" cy="137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5"/>
              </a:lnSpc>
            </a:pPr>
            <a:r>
              <a:rPr lang="en-US" sz="381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Albert Einstein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8570" y="2833687"/>
            <a:ext cx="8930183" cy="461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9"/>
              </a:lnSpc>
            </a:pPr>
            <a:r>
              <a:rPr lang="en-US" sz="4366">
                <a:solidFill>
                  <a:srgbClr val="F89E1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“If the bee disappeared off the surface of the globe, then man would only have four years of life left. </a:t>
            </a:r>
            <a:r>
              <a:rPr lang="en-US" sz="4366" u="sng">
                <a:solidFill>
                  <a:srgbClr val="F89E1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  <a:hlinkClick r:id="rId11" tooltip="https://www.snopes.com/fact-check/einstein-on-bees/"/>
              </a:rPr>
              <a:t>No more bees, no more pollination, no more plants, no more animals, no more man.” </a:t>
            </a:r>
          </a:p>
          <a:p>
            <a:pPr algn="l">
              <a:lnSpc>
                <a:spcPts val="523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08468" y="8124092"/>
            <a:ext cx="15209596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Smart Beekeeping enhances bee health and colony populations and reduces bee mortality, making earth a bee-safe place. 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450924" y="121483"/>
            <a:ext cx="11519399" cy="1814434"/>
            <a:chOff x="0" y="0"/>
            <a:chExt cx="2580135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80135" cy="406400"/>
            </a:xfrm>
            <a:custGeom>
              <a:avLst/>
              <a:gdLst/>
              <a:ahLst/>
              <a:cxnLst/>
              <a:rect r="r" b="b" t="t" l="l"/>
              <a:pathLst>
                <a:path h="406400" w="2580135">
                  <a:moveTo>
                    <a:pt x="2376935" y="0"/>
                  </a:moveTo>
                  <a:cubicBezTo>
                    <a:pt x="2489159" y="0"/>
                    <a:pt x="2580135" y="90976"/>
                    <a:pt x="2580135" y="203200"/>
                  </a:cubicBezTo>
                  <a:cubicBezTo>
                    <a:pt x="2580135" y="315424"/>
                    <a:pt x="2489159" y="406400"/>
                    <a:pt x="23769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580135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942153" y="2597270"/>
            <a:ext cx="6331065" cy="633106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8125" y="0"/>
                  </a:moveTo>
                  <a:lnTo>
                    <a:pt x="784675" y="0"/>
                  </a:lnTo>
                  <a:cubicBezTo>
                    <a:pt x="792134" y="0"/>
                    <a:pt x="799288" y="2963"/>
                    <a:pt x="804562" y="8238"/>
                  </a:cubicBezTo>
                  <a:cubicBezTo>
                    <a:pt x="809837" y="13512"/>
                    <a:pt x="812800" y="20666"/>
                    <a:pt x="812800" y="28125"/>
                  </a:cubicBezTo>
                  <a:lnTo>
                    <a:pt x="812800" y="784675"/>
                  </a:lnTo>
                  <a:cubicBezTo>
                    <a:pt x="812800" y="792134"/>
                    <a:pt x="809837" y="799288"/>
                    <a:pt x="804562" y="804562"/>
                  </a:cubicBezTo>
                  <a:cubicBezTo>
                    <a:pt x="799288" y="809837"/>
                    <a:pt x="792134" y="812800"/>
                    <a:pt x="784675" y="812800"/>
                  </a:cubicBezTo>
                  <a:lnTo>
                    <a:pt x="28125" y="812800"/>
                  </a:lnTo>
                  <a:cubicBezTo>
                    <a:pt x="20666" y="812800"/>
                    <a:pt x="13512" y="809837"/>
                    <a:pt x="8238" y="804562"/>
                  </a:cubicBezTo>
                  <a:cubicBezTo>
                    <a:pt x="2963" y="799288"/>
                    <a:pt x="0" y="792134"/>
                    <a:pt x="0" y="784675"/>
                  </a:cubicBezTo>
                  <a:lnTo>
                    <a:pt x="0" y="28125"/>
                  </a:lnTo>
                  <a:cubicBezTo>
                    <a:pt x="0" y="20666"/>
                    <a:pt x="2963" y="13512"/>
                    <a:pt x="8238" y="8238"/>
                  </a:cubicBezTo>
                  <a:cubicBezTo>
                    <a:pt x="13512" y="2963"/>
                    <a:pt x="20666" y="0"/>
                    <a:pt x="28125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999592" y="504825"/>
            <a:ext cx="1042206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The Silent struggle of Bees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4968" y="4009180"/>
            <a:ext cx="8395068" cy="322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32"/>
              </a:lnSpc>
            </a:pPr>
            <a:r>
              <a:rPr lang="en-US" sz="4824">
                <a:solidFill>
                  <a:srgbClr val="1C1C1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look into reasons why the sector is in need of a change in the form of a smart solution.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6098" y="2883179"/>
            <a:ext cx="17098482" cy="605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54"/>
              </a:lnSpc>
            </a:pPr>
            <a:r>
              <a:rPr lang="en-US" sz="5065">
                <a:solidFill>
                  <a:srgbClr val="1C1C1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Present loopholes in Traditional Beekeeping</a:t>
            </a:r>
          </a:p>
          <a:p>
            <a:pPr algn="just" marL="1093679" indent="-546839" lvl="1">
              <a:lnSpc>
                <a:spcPts val="8054"/>
              </a:lnSpc>
              <a:buFont typeface="Arial"/>
              <a:buChar char="•"/>
            </a:pPr>
            <a:r>
              <a:rPr lang="en-US" sz="5065" spc="-126">
                <a:solidFill>
                  <a:srgbClr val="1C1C1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Inconsistent Honey Production through estimation of harvesting times</a:t>
            </a:r>
          </a:p>
          <a:p>
            <a:pPr algn="just" marL="1093679" indent="-546839" lvl="1">
              <a:lnSpc>
                <a:spcPts val="8054"/>
              </a:lnSpc>
              <a:buFont typeface="Arial"/>
              <a:buChar char="•"/>
            </a:pPr>
            <a:r>
              <a:rPr lang="en-US" sz="5065" spc="-126">
                <a:solidFill>
                  <a:srgbClr val="1C1C1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Disturbance of Bee Activity  through unnecessary inspections </a:t>
            </a:r>
          </a:p>
          <a:p>
            <a:pPr algn="just" marL="1093679" indent="-546839" lvl="1">
              <a:lnSpc>
                <a:spcPts val="8054"/>
              </a:lnSpc>
              <a:buFont typeface="Arial"/>
              <a:buChar char="•"/>
            </a:pPr>
            <a:r>
              <a:rPr lang="en-US" sz="5065" spc="-126">
                <a:solidFill>
                  <a:srgbClr val="1C1C1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Lack of Real-Time Data  to detect critical changes in hives</a:t>
            </a:r>
          </a:p>
          <a:p>
            <a:pPr algn="just">
              <a:lnSpc>
                <a:spcPts val="8054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3450924" y="121483"/>
            <a:ext cx="11519399" cy="1814434"/>
            <a:chOff x="0" y="0"/>
            <a:chExt cx="2580135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0135" cy="406400"/>
            </a:xfrm>
            <a:custGeom>
              <a:avLst/>
              <a:gdLst/>
              <a:ahLst/>
              <a:cxnLst/>
              <a:rect r="r" b="b" t="t" l="l"/>
              <a:pathLst>
                <a:path h="406400" w="2580135">
                  <a:moveTo>
                    <a:pt x="2376935" y="0"/>
                  </a:moveTo>
                  <a:cubicBezTo>
                    <a:pt x="2489159" y="0"/>
                    <a:pt x="2580135" y="90976"/>
                    <a:pt x="2580135" y="203200"/>
                  </a:cubicBezTo>
                  <a:cubicBezTo>
                    <a:pt x="2580135" y="315424"/>
                    <a:pt x="2489159" y="406400"/>
                    <a:pt x="23769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580135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999592" y="504825"/>
            <a:ext cx="1042206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The Silent struggle of Bees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9687" y="3108886"/>
            <a:ext cx="17299844" cy="5164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47"/>
              </a:lnSpc>
            </a:pPr>
            <a:r>
              <a:rPr lang="en-US" sz="5065">
                <a:solidFill>
                  <a:srgbClr val="1C1C1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 Present loopholes in Traditional Beekeeping</a:t>
            </a:r>
          </a:p>
          <a:p>
            <a:pPr algn="just" marL="1223215" indent="-611608" lvl="1">
              <a:lnSpc>
                <a:spcPts val="8441"/>
              </a:lnSpc>
              <a:buFont typeface="Arial"/>
              <a:buChar char="•"/>
            </a:pPr>
            <a:r>
              <a:rPr lang="en-US" sz="5665">
                <a:solidFill>
                  <a:srgbClr val="1C1C1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Unsustainable Practices which may not support the long-term health of bee populations</a:t>
            </a:r>
          </a:p>
          <a:p>
            <a:pPr algn="just" marL="1223215" indent="-611608" lvl="1">
              <a:lnSpc>
                <a:spcPts val="8441"/>
              </a:lnSpc>
              <a:buFont typeface="Arial"/>
              <a:buChar char="•"/>
            </a:pPr>
            <a:r>
              <a:rPr lang="en-US" sz="5665">
                <a:solidFill>
                  <a:srgbClr val="1C1C1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Delayed Response to threats</a:t>
            </a:r>
          </a:p>
          <a:p>
            <a:pPr algn="just" marL="1223215" indent="-611608" lvl="1">
              <a:lnSpc>
                <a:spcPts val="8441"/>
              </a:lnSpc>
              <a:buFont typeface="Arial"/>
              <a:buChar char="•"/>
            </a:pPr>
            <a:r>
              <a:rPr lang="en-US" sz="5665">
                <a:solidFill>
                  <a:srgbClr val="1C1C1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Unprecedented Swarming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450924" y="121483"/>
            <a:ext cx="11519399" cy="1814434"/>
            <a:chOff x="0" y="0"/>
            <a:chExt cx="2580135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0135" cy="406400"/>
            </a:xfrm>
            <a:custGeom>
              <a:avLst/>
              <a:gdLst/>
              <a:ahLst/>
              <a:cxnLst/>
              <a:rect r="r" b="b" t="t" l="l"/>
              <a:pathLst>
                <a:path h="406400" w="2580135">
                  <a:moveTo>
                    <a:pt x="2376935" y="0"/>
                  </a:moveTo>
                  <a:cubicBezTo>
                    <a:pt x="2489159" y="0"/>
                    <a:pt x="2580135" y="90976"/>
                    <a:pt x="2580135" y="203200"/>
                  </a:cubicBezTo>
                  <a:cubicBezTo>
                    <a:pt x="2580135" y="315424"/>
                    <a:pt x="2489159" y="406400"/>
                    <a:pt x="23769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580135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999592" y="504825"/>
            <a:ext cx="1042206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The Silent struggle of Bees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80267" y="1911381"/>
            <a:ext cx="6299265" cy="6299265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374" y="4349061"/>
            <a:ext cx="2065258" cy="2363672"/>
          </a:xfrm>
          <a:custGeom>
            <a:avLst/>
            <a:gdLst/>
            <a:ahLst/>
            <a:cxnLst/>
            <a:rect r="r" b="b" t="t" l="l"/>
            <a:pathLst>
              <a:path h="2363672" w="2065258">
                <a:moveTo>
                  <a:pt x="0" y="0"/>
                </a:moveTo>
                <a:lnTo>
                  <a:pt x="2065259" y="0"/>
                </a:lnTo>
                <a:lnTo>
                  <a:pt x="2065259" y="2363672"/>
                </a:lnTo>
                <a:lnTo>
                  <a:pt x="0" y="23636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43755" y="1788860"/>
            <a:ext cx="339284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8468" y="9762475"/>
            <a:ext cx="306197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Bee Smart!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05633" y="2993529"/>
            <a:ext cx="9069084" cy="4855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2"/>
              </a:lnSpc>
            </a:pPr>
            <a:r>
              <a:rPr lang="en-US" sz="3592">
                <a:solidFill>
                  <a:srgbClr val="1C1C1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Smart Nyuki leverages use of IoT sensors and data analytics </a:t>
            </a:r>
          </a:p>
          <a:p>
            <a:pPr algn="ctr">
              <a:lnSpc>
                <a:spcPts val="6502"/>
              </a:lnSpc>
            </a:pPr>
            <a:r>
              <a:rPr lang="en-US" sz="3592">
                <a:solidFill>
                  <a:srgbClr val="1C1C1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gather data and monitor metrics such as temperature, humidity, sound and weight which would be used to give insight on the bee activity inside the hive.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518065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33229" y="121483"/>
            <a:ext cx="10002932" cy="1814434"/>
            <a:chOff x="0" y="0"/>
            <a:chExt cx="2240474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40474" cy="406400"/>
            </a:xfrm>
            <a:custGeom>
              <a:avLst/>
              <a:gdLst/>
              <a:ahLst/>
              <a:cxnLst/>
              <a:rect r="r" b="b" t="t" l="l"/>
              <a:pathLst>
                <a:path h="406400" w="2240474">
                  <a:moveTo>
                    <a:pt x="2037274" y="0"/>
                  </a:moveTo>
                  <a:cubicBezTo>
                    <a:pt x="2149498" y="0"/>
                    <a:pt x="2240474" y="90976"/>
                    <a:pt x="2240474" y="203200"/>
                  </a:cubicBezTo>
                  <a:cubicBezTo>
                    <a:pt x="2240474" y="315424"/>
                    <a:pt x="2149498" y="406400"/>
                    <a:pt x="20372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240474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36907" y="3224386"/>
            <a:ext cx="328678" cy="328678"/>
          </a:xfrm>
          <a:custGeom>
            <a:avLst/>
            <a:gdLst/>
            <a:ahLst/>
            <a:cxnLst/>
            <a:rect r="r" b="b" t="t" l="l"/>
            <a:pathLst>
              <a:path h="328678" w="328678">
                <a:moveTo>
                  <a:pt x="0" y="0"/>
                </a:moveTo>
                <a:lnTo>
                  <a:pt x="328677" y="0"/>
                </a:lnTo>
                <a:lnTo>
                  <a:pt x="328677" y="328677"/>
                </a:lnTo>
                <a:lnTo>
                  <a:pt x="0" y="328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6907" y="5493749"/>
            <a:ext cx="328678" cy="328678"/>
          </a:xfrm>
          <a:custGeom>
            <a:avLst/>
            <a:gdLst/>
            <a:ahLst/>
            <a:cxnLst/>
            <a:rect r="r" b="b" t="t" l="l"/>
            <a:pathLst>
              <a:path h="328678" w="328678">
                <a:moveTo>
                  <a:pt x="0" y="0"/>
                </a:moveTo>
                <a:lnTo>
                  <a:pt x="328677" y="0"/>
                </a:lnTo>
                <a:lnTo>
                  <a:pt x="328677" y="328678"/>
                </a:lnTo>
                <a:lnTo>
                  <a:pt x="0" y="328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6907" y="8126736"/>
            <a:ext cx="328678" cy="328678"/>
          </a:xfrm>
          <a:custGeom>
            <a:avLst/>
            <a:gdLst/>
            <a:ahLst/>
            <a:cxnLst/>
            <a:rect r="r" b="b" t="t" l="l"/>
            <a:pathLst>
              <a:path h="328678" w="328678">
                <a:moveTo>
                  <a:pt x="0" y="0"/>
                </a:moveTo>
                <a:lnTo>
                  <a:pt x="328677" y="0"/>
                </a:lnTo>
                <a:lnTo>
                  <a:pt x="328677" y="328678"/>
                </a:lnTo>
                <a:lnTo>
                  <a:pt x="0" y="328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41834" y="2665301"/>
            <a:ext cx="1653060" cy="1653060"/>
          </a:xfrm>
          <a:custGeom>
            <a:avLst/>
            <a:gdLst/>
            <a:ahLst/>
            <a:cxnLst/>
            <a:rect r="r" b="b" t="t" l="l"/>
            <a:pathLst>
              <a:path h="1653060" w="1653060">
                <a:moveTo>
                  <a:pt x="0" y="0"/>
                </a:moveTo>
                <a:lnTo>
                  <a:pt x="1653060" y="0"/>
                </a:lnTo>
                <a:lnTo>
                  <a:pt x="1653060" y="1653060"/>
                </a:lnTo>
                <a:lnTo>
                  <a:pt x="0" y="16530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81062" y="4835125"/>
            <a:ext cx="1974605" cy="1974605"/>
          </a:xfrm>
          <a:custGeom>
            <a:avLst/>
            <a:gdLst/>
            <a:ahLst/>
            <a:cxnLst/>
            <a:rect r="r" b="b" t="t" l="l"/>
            <a:pathLst>
              <a:path h="1974605" w="1974605">
                <a:moveTo>
                  <a:pt x="0" y="0"/>
                </a:moveTo>
                <a:lnTo>
                  <a:pt x="1974605" y="0"/>
                </a:lnTo>
                <a:lnTo>
                  <a:pt x="1974605" y="1974604"/>
                </a:lnTo>
                <a:lnTo>
                  <a:pt x="0" y="19746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14282" y="7534722"/>
            <a:ext cx="1841385" cy="1841385"/>
          </a:xfrm>
          <a:custGeom>
            <a:avLst/>
            <a:gdLst/>
            <a:ahLst/>
            <a:cxnLst/>
            <a:rect r="r" b="b" t="t" l="l"/>
            <a:pathLst>
              <a:path h="1841385" w="1841385">
                <a:moveTo>
                  <a:pt x="0" y="0"/>
                </a:moveTo>
                <a:lnTo>
                  <a:pt x="1841385" y="0"/>
                </a:lnTo>
                <a:lnTo>
                  <a:pt x="1841385" y="1841384"/>
                </a:lnTo>
                <a:lnTo>
                  <a:pt x="0" y="18413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94894" y="376238"/>
            <a:ext cx="767960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19"/>
              </a:lnSpc>
            </a:pPr>
            <a:r>
              <a:rPr lang="en-US" sz="75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Solution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71144" y="2981771"/>
            <a:ext cx="17621345" cy="877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2"/>
              </a:lnSpc>
            </a:pPr>
            <a:r>
              <a:rPr lang="en-US" sz="4837">
                <a:solidFill>
                  <a:srgbClr val="1C1C1C"/>
                </a:solidFill>
                <a:latin typeface="Poppins Bold"/>
                <a:ea typeface="Poppins Bold"/>
                <a:cs typeface="Poppins Bold"/>
                <a:sym typeface="Poppins Bold"/>
              </a:rPr>
              <a:t>Remote Monitoring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71144" y="5312409"/>
            <a:ext cx="17621345" cy="87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7"/>
              </a:lnSpc>
            </a:pPr>
            <a:r>
              <a:rPr lang="en-US" sz="4841">
                <a:solidFill>
                  <a:srgbClr val="1C1C1C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Monitoring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71144" y="7781057"/>
            <a:ext cx="17621345" cy="87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7"/>
              </a:lnSpc>
            </a:pPr>
            <a:r>
              <a:rPr lang="en-US" sz="4841">
                <a:solidFill>
                  <a:srgbClr val="1C1C1C"/>
                </a:solidFill>
                <a:latin typeface="Poppins Bold"/>
                <a:ea typeface="Poppins Bold"/>
                <a:cs typeface="Poppins Bold"/>
                <a:sym typeface="Poppins Bold"/>
              </a:rPr>
              <a:t>Bee-Alert notifications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518065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33229" y="121483"/>
            <a:ext cx="10002932" cy="1814434"/>
            <a:chOff x="0" y="0"/>
            <a:chExt cx="2240474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40474" cy="406400"/>
            </a:xfrm>
            <a:custGeom>
              <a:avLst/>
              <a:gdLst/>
              <a:ahLst/>
              <a:cxnLst/>
              <a:rect r="r" b="b" t="t" l="l"/>
              <a:pathLst>
                <a:path h="406400" w="2240474">
                  <a:moveTo>
                    <a:pt x="2037274" y="0"/>
                  </a:moveTo>
                  <a:cubicBezTo>
                    <a:pt x="2149498" y="0"/>
                    <a:pt x="2240474" y="90976"/>
                    <a:pt x="2240474" y="203200"/>
                  </a:cubicBezTo>
                  <a:cubicBezTo>
                    <a:pt x="2240474" y="315424"/>
                    <a:pt x="2149498" y="406400"/>
                    <a:pt x="20372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240474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3289270"/>
            <a:ext cx="328678" cy="328678"/>
          </a:xfrm>
          <a:custGeom>
            <a:avLst/>
            <a:gdLst/>
            <a:ahLst/>
            <a:cxnLst/>
            <a:rect r="r" b="b" t="t" l="l"/>
            <a:pathLst>
              <a:path h="328678" w="328678">
                <a:moveTo>
                  <a:pt x="0" y="0"/>
                </a:moveTo>
                <a:lnTo>
                  <a:pt x="328678" y="0"/>
                </a:lnTo>
                <a:lnTo>
                  <a:pt x="328678" y="328678"/>
                </a:lnTo>
                <a:lnTo>
                  <a:pt x="0" y="328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5770790"/>
            <a:ext cx="328678" cy="328678"/>
          </a:xfrm>
          <a:custGeom>
            <a:avLst/>
            <a:gdLst/>
            <a:ahLst/>
            <a:cxnLst/>
            <a:rect r="r" b="b" t="t" l="l"/>
            <a:pathLst>
              <a:path h="328678" w="328678">
                <a:moveTo>
                  <a:pt x="0" y="0"/>
                </a:moveTo>
                <a:lnTo>
                  <a:pt x="328678" y="0"/>
                </a:lnTo>
                <a:lnTo>
                  <a:pt x="328678" y="328677"/>
                </a:lnTo>
                <a:lnTo>
                  <a:pt x="0" y="328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8173942"/>
            <a:ext cx="328678" cy="328678"/>
          </a:xfrm>
          <a:custGeom>
            <a:avLst/>
            <a:gdLst/>
            <a:ahLst/>
            <a:cxnLst/>
            <a:rect r="r" b="b" t="t" l="l"/>
            <a:pathLst>
              <a:path h="328678" w="328678">
                <a:moveTo>
                  <a:pt x="0" y="0"/>
                </a:moveTo>
                <a:lnTo>
                  <a:pt x="328678" y="0"/>
                </a:lnTo>
                <a:lnTo>
                  <a:pt x="328678" y="328677"/>
                </a:lnTo>
                <a:lnTo>
                  <a:pt x="0" y="328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76646" y="2769935"/>
            <a:ext cx="1607585" cy="1607585"/>
          </a:xfrm>
          <a:custGeom>
            <a:avLst/>
            <a:gdLst/>
            <a:ahLst/>
            <a:cxnLst/>
            <a:rect r="r" b="b" t="t" l="l"/>
            <a:pathLst>
              <a:path h="1607585" w="1607585">
                <a:moveTo>
                  <a:pt x="0" y="0"/>
                </a:moveTo>
                <a:lnTo>
                  <a:pt x="1607585" y="0"/>
                </a:lnTo>
                <a:lnTo>
                  <a:pt x="1607585" y="1607585"/>
                </a:lnTo>
                <a:lnTo>
                  <a:pt x="0" y="16075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76646" y="5215720"/>
            <a:ext cx="1451001" cy="1451001"/>
          </a:xfrm>
          <a:custGeom>
            <a:avLst/>
            <a:gdLst/>
            <a:ahLst/>
            <a:cxnLst/>
            <a:rect r="r" b="b" t="t" l="l"/>
            <a:pathLst>
              <a:path h="1451001" w="1451001">
                <a:moveTo>
                  <a:pt x="0" y="0"/>
                </a:moveTo>
                <a:lnTo>
                  <a:pt x="1451001" y="0"/>
                </a:lnTo>
                <a:lnTo>
                  <a:pt x="1451001" y="1451002"/>
                </a:lnTo>
                <a:lnTo>
                  <a:pt x="0" y="14510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23314" y="7497384"/>
            <a:ext cx="1760916" cy="1760916"/>
          </a:xfrm>
          <a:custGeom>
            <a:avLst/>
            <a:gdLst/>
            <a:ahLst/>
            <a:cxnLst/>
            <a:rect r="r" b="b" t="t" l="l"/>
            <a:pathLst>
              <a:path h="1760916" w="1760916">
                <a:moveTo>
                  <a:pt x="0" y="0"/>
                </a:moveTo>
                <a:lnTo>
                  <a:pt x="1760917" y="0"/>
                </a:lnTo>
                <a:lnTo>
                  <a:pt x="1760917" y="1760916"/>
                </a:lnTo>
                <a:lnTo>
                  <a:pt x="0" y="17609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94894" y="376238"/>
            <a:ext cx="767960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19"/>
              </a:lnSpc>
            </a:pPr>
            <a:r>
              <a:rPr lang="en-US" sz="75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Solution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63261" y="2943549"/>
            <a:ext cx="10844414" cy="877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2"/>
              </a:lnSpc>
            </a:pPr>
            <a:r>
              <a:rPr lang="en-US" sz="4837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Data-driven harvesting precision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63261" y="5403107"/>
            <a:ext cx="17312877" cy="880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7"/>
              </a:lnSpc>
            </a:pPr>
            <a:r>
              <a:rPr lang="en-US" sz="4841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Non-intrusive hive management</a:t>
            </a:r>
            <a:r>
              <a:rPr lang="en-US" sz="4841">
                <a:solidFill>
                  <a:srgbClr val="1C1C1C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163261" y="7866076"/>
            <a:ext cx="17312877" cy="880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7"/>
              </a:lnSpc>
            </a:pPr>
            <a:r>
              <a:rPr lang="en-US" sz="4841">
                <a:solidFill>
                  <a:srgbClr val="1C1C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Environmental and Ecological benefits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DAGE54DdERA</dc:identifier>
  <dcterms:modified xsi:type="dcterms:W3CDTF">2011-08-01T06:04:30Z</dcterms:modified>
  <cp:revision>1</cp:revision>
  <dc:title>Smart Nyuki Pitch Deck</dc:title>
</cp:coreProperties>
</file>